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5"/>
  </p:notesMasterIdLst>
  <p:handoutMasterIdLst>
    <p:handoutMasterId r:id="rId26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54" r:id="rId10"/>
    <p:sldId id="2147469146" r:id="rId11"/>
    <p:sldId id="2147469147" r:id="rId12"/>
    <p:sldId id="2147469159" r:id="rId13"/>
    <p:sldId id="2147469162" r:id="rId14"/>
    <p:sldId id="2147469148" r:id="rId15"/>
    <p:sldId id="2147469149" r:id="rId16"/>
    <p:sldId id="2147469161" r:id="rId17"/>
    <p:sldId id="2147469150" r:id="rId18"/>
    <p:sldId id="2147469151" r:id="rId19"/>
    <p:sldId id="2147469152" r:id="rId20"/>
    <p:sldId id="2147469144" r:id="rId21"/>
    <p:sldId id="2147469124" r:id="rId22"/>
    <p:sldId id="2147469122" r:id="rId23"/>
    <p:sldId id="21474691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/>
    <p:restoredTop sz="87472"/>
  </p:normalViewPr>
  <p:slideViewPr>
    <p:cSldViewPr snapToGrid="0">
      <p:cViewPr varScale="1">
        <p:scale>
          <a:sx n="137" d="100"/>
          <a:sy n="137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049B0-A000-6C5C-6A15-EB168DA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r>
              <a:rPr lang="en-US"/>
              <a:t>“Emulating” </a:t>
            </a:r>
            <a:r>
              <a:rPr lang="en-US" dirty="0"/>
              <a:t>Job Scheduling over a real Cluster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610B6-F948-26A6-CD13-4AD8C9C2C5E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OLCF’s Advanced Computing Ecosystem (ACE) testbed</a:t>
            </a:r>
          </a:p>
        </p:txBody>
      </p:sp>
    </p:spTree>
    <p:extLst>
      <p:ext uri="{BB962C8B-B14F-4D97-AF65-F5344CB8AC3E}">
        <p14:creationId xmlns:p14="http://schemas.microsoft.com/office/powerpoint/2010/main" val="364528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System and </a:t>
            </a:r>
            <a:r>
              <a:rPr lang="en-US" dirty="0" err="1"/>
              <a:t>Slurm</a:t>
            </a:r>
            <a:r>
              <a:rPr lang="en-US" dirty="0"/>
              <a:t> setup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Backfilling enabled for opportunistic job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/ Benefits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Submit jobs for each user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limits: </a:t>
            </a:r>
            <a:r>
              <a:rPr lang="en-US" sz="2400" dirty="0" err="1"/>
              <a:t>walltimes</a:t>
            </a:r>
            <a:r>
              <a:rPr lang="en-US" sz="2400" dirty="0"/>
              <a:t>, node size,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Customized and dynamic application duration corresponding to job </a:t>
            </a:r>
            <a:r>
              <a:rPr lang="en-US" sz="2400" dirty="0" err="1"/>
              <a:t>walltime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</a:t>
            </a:r>
          </a:p>
          <a:p>
            <a:pPr marL="971550" lvl="1" indent="-285750"/>
            <a:r>
              <a:rPr lang="en-US" sz="2000" dirty="0"/>
              <a:t>runs sleep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365AA2-89EE-FBCC-D495-236B00AE25FB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3874753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side: Variations in job sizes, </a:t>
            </a:r>
            <a:r>
              <a:rPr lang="en-US" sz="2400" dirty="0" err="1"/>
              <a:t>wallclock</a:t>
            </a:r>
            <a:r>
              <a:rPr lang="en-US" sz="2400" dirty="0"/>
              <a:t> times, application runtimes, requested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side: Variations in QoS definitions -- preemption vs </a:t>
            </a:r>
            <a:r>
              <a:rPr lang="en-US" sz="2400" dirty="0" err="1"/>
              <a:t>prio</a:t>
            </a:r>
            <a:r>
              <a:rPr lang="en-US" sz="2400" dirty="0"/>
              <a:t> boost, preempted jobs requeue vs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4123531" y="1327055"/>
            <a:ext cx="7753778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E1 and E3: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A49AF-13D4-B083-C538-29EA9A2B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Execution</a:t>
            </a:r>
          </a:p>
        </p:txBody>
      </p:sp>
    </p:spTree>
    <p:extLst>
      <p:ext uri="{BB962C8B-B14F-4D97-AF65-F5344CB8AC3E}">
        <p14:creationId xmlns:p14="http://schemas.microsoft.com/office/powerpoint/2010/main" val="133615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User view of jobs via </a:t>
            </a:r>
            <a:r>
              <a:rPr lang="en-US" dirty="0" err="1"/>
              <a:t>swimlane</a:t>
            </a:r>
            <a:r>
              <a:rPr lang="en-US" dirty="0"/>
              <a:t>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2540000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6214188" y="161667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4D987-3223-6132-53B2-116C90FFF4A4}"/>
              </a:ext>
            </a:extLst>
          </p:cNvPr>
          <p:cNvSpPr txBox="1"/>
          <p:nvPr/>
        </p:nvSpPr>
        <p:spPr>
          <a:xfrm>
            <a:off x="6214188" y="431800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II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Resulting in quantification of user and system outcomes, reusable code artefacts and generalized visualization methods from standard </a:t>
            </a:r>
            <a:r>
              <a:rPr lang="en-US" sz="2400" dirty="0" err="1"/>
              <a:t>Slurm</a:t>
            </a:r>
            <a:r>
              <a:rPr lang="en-US" sz="2400" dirty="0"/>
              <a:t> trace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 </a:t>
            </a:r>
            <a:r>
              <a:rPr lang="en-US" sz="2400"/>
              <a:t>and real-world </a:t>
            </a:r>
            <a:r>
              <a:rPr lang="en-US" sz="2400" dirty="0"/>
              <a:t>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existing scheduling features, but plugins may be developed to achieve desired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possible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DOE’s IRI vision to accommodate applications with diverse urgency requirements within a unified job scheduling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Present work is an attempt to analyze scenarios where a fraction of jobs must be allocated urgently and quantify various outcomes as a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widely used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design and implementation of an emulation-based methodology that operates on a real </a:t>
            </a:r>
            <a:r>
              <a:rPr lang="en-US" sz="2000" dirty="0" err="1"/>
              <a:t>Slurm</a:t>
            </a:r>
            <a:r>
              <a:rPr lang="en-US" sz="2000" dirty="0"/>
              <a:t>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suite of nine experimental scenarios that systematically explore combinations of QoS configurations, preemption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mapping between workload profiles and recommended scheduler configurations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Batsim</a:t>
            </a:r>
            <a:r>
              <a:rPr lang="en-US" sz="2000" dirty="0"/>
              <a:t>: modular and extensible, supports SWF and </a:t>
            </a:r>
            <a:r>
              <a:rPr lang="en-US" sz="2000" dirty="0" err="1"/>
              <a:t>json</a:t>
            </a:r>
            <a:r>
              <a:rPr lang="en-US" sz="2000" dirty="0"/>
              <a:t> formats, includes built-in tools to generate workloads and define simulated platforms; We were able to run </a:t>
            </a:r>
            <a:r>
              <a:rPr lang="en-US" sz="2000" dirty="0" err="1"/>
              <a:t>Batsim</a:t>
            </a:r>
            <a:r>
              <a:rPr lang="en-US" sz="2000" dirty="0"/>
              <a:t> with a custom workload that parameterizes number of jobs, submission intervals, </a:t>
            </a:r>
            <a:r>
              <a:rPr lang="en-US" sz="2000" dirty="0" err="1"/>
              <a:t>walltime</a:t>
            </a:r>
            <a:r>
              <a:rPr lang="en-US" sz="2000" dirty="0"/>
              <a:t> ranges and failure rates. However, we could not induce urgency QoS levels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Accasim</a:t>
            </a:r>
            <a:r>
              <a:rPr lang="en-US" sz="2000" dirty="0"/>
              <a:t>: Python based; ingests SWF data, offers a limited built-in scheduling algorithms compared to </a:t>
            </a:r>
            <a:r>
              <a:rPr lang="en-US" sz="2000" dirty="0" err="1"/>
              <a:t>Batsim</a:t>
            </a:r>
            <a:r>
              <a:rPr lang="en-US" sz="2000" dirty="0"/>
              <a:t>, lacks dynamic job submissions, no native support for QoS levels or preemption mechanisms. We were able to run </a:t>
            </a:r>
            <a:r>
              <a:rPr lang="en-US" sz="2000" dirty="0" err="1"/>
              <a:t>Accasim</a:t>
            </a:r>
            <a:r>
              <a:rPr lang="en-US" sz="2000" dirty="0"/>
              <a:t> using </a:t>
            </a:r>
            <a:r>
              <a:rPr lang="en-US" sz="2000" dirty="0" err="1"/>
              <a:t>Batsim</a:t>
            </a:r>
            <a:r>
              <a:rPr lang="en-US" sz="2000" dirty="0"/>
              <a:t> </a:t>
            </a:r>
            <a:r>
              <a:rPr lang="en-US" sz="2000" dirty="0" err="1"/>
              <a:t>generared</a:t>
            </a:r>
            <a:r>
              <a:rPr lang="en-US" sz="2000" dirty="0"/>
              <a:t> loads. Difficulties in post-processing results due to limited labeling of outputs.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DE3E-AD02-BEC6-6954-32B497DEF097}"/>
              </a:ext>
            </a:extLst>
          </p:cNvPr>
          <p:cNvSpPr txBox="1"/>
          <p:nvPr/>
        </p:nvSpPr>
        <p:spPr>
          <a:xfrm>
            <a:off x="2251789" y="5687373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5A112-4FAA-FFE9-D079-EB56AC220B70}"/>
              </a:ext>
            </a:extLst>
          </p:cNvPr>
          <p:cNvSpPr txBox="1"/>
          <p:nvPr/>
        </p:nvSpPr>
        <p:spPr>
          <a:xfrm>
            <a:off x="2239348" y="6220755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Alea turned out to be close to our requirements -- we engaged with its main developer and are in the process of adding features for ”</a:t>
            </a:r>
            <a:r>
              <a:rPr lang="en-US" sz="2000" dirty="0" err="1"/>
              <a:t>AleaNG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 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452C3-2AB1-F0E4-A088-2D8323CB03EF}"/>
              </a:ext>
            </a:extLst>
          </p:cNvPr>
          <p:cNvSpPr txBox="1"/>
          <p:nvPr/>
        </p:nvSpPr>
        <p:spPr>
          <a:xfrm>
            <a:off x="2125824" y="5531999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4BC7-E9D1-F01C-10AB-9724FE5C682C}"/>
              </a:ext>
            </a:extLst>
          </p:cNvPr>
          <p:cNvSpPr txBox="1"/>
          <p:nvPr/>
        </p:nvSpPr>
        <p:spPr>
          <a:xfrm>
            <a:off x="2125824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32760-EFBC-1332-2039-6FCF7064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Simulator: Promising but did not meet our requirements at the time</a:t>
            </a:r>
          </a:p>
        </p:txBody>
      </p:sp>
    </p:spTree>
    <p:extLst>
      <p:ext uri="{BB962C8B-B14F-4D97-AF65-F5344CB8AC3E}">
        <p14:creationId xmlns:p14="http://schemas.microsoft.com/office/powerpoint/2010/main" val="203248390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8507</TotalTime>
  <Words>1253</Words>
  <Application>Microsoft Macintosh PowerPoint</Application>
  <PresentationFormat>Widescreen</PresentationFormat>
  <Paragraphs>114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The Slurm Simulator: Promising but did not meet our requirements at the time</vt:lpstr>
      <vt:lpstr>A Rare Opportunity: “Emulating” Job Scheduling over a real Cluster</vt:lpstr>
      <vt:lpstr>Instrumentation: System and Slurm setup</vt:lpstr>
      <vt:lpstr>Instrumentation: Experimental Setup</vt:lpstr>
      <vt:lpstr>Features / Benefits of the Experiment setup</vt:lpstr>
      <vt:lpstr>Experiments Design: Nine experiments with varying conditions</vt:lpstr>
      <vt:lpstr>Experiments Execution</vt:lpstr>
      <vt:lpstr>Results: User view of jobs via swimlane visualization</vt:lpstr>
      <vt:lpstr>Dynamic and interactive plots that may be selectively visualized by timeslice or by user</vt:lpstr>
      <vt:lpstr>Results Highlights - II</vt:lpstr>
      <vt:lpstr>Results Interpretation</vt:lpstr>
      <vt:lpstr>Conclusion and Future Work</vt:lpstr>
      <vt:lpstr>Acknowledgements</vt:lpstr>
      <vt:lpstr>Thank You for your time! Questions?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226</cp:revision>
  <dcterms:created xsi:type="dcterms:W3CDTF">2025-02-14T14:12:04Z</dcterms:created>
  <dcterms:modified xsi:type="dcterms:W3CDTF">2025-11-19T15:54:27Z</dcterms:modified>
</cp:coreProperties>
</file>